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4" r:id="rId8"/>
    <p:sldId id="272" r:id="rId9"/>
    <p:sldId id="268" r:id="rId10"/>
    <p:sldId id="269" r:id="rId11"/>
    <p:sldId id="273" r:id="rId12"/>
    <p:sldId id="274" r:id="rId13"/>
    <p:sldId id="275" r:id="rId14"/>
    <p:sldId id="271" r:id="rId15"/>
    <p:sldId id="270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03/04/2012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vonerisorse.it/italia150/default.htm" TargetMode="External"/><Relationship Id="rId3" Type="http://schemas.openxmlformats.org/officeDocument/2006/relationships/hyperlink" Target="http://nuke.garibaldini.com/" TargetMode="External"/><Relationship Id="rId7" Type="http://schemas.openxmlformats.org/officeDocument/2006/relationships/hyperlink" Target="http://www.dizionariorosi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cronologia.leonardo.it/mondo28.htm" TargetMode="External"/><Relationship Id="rId5" Type="http://schemas.openxmlformats.org/officeDocument/2006/relationships/hyperlink" Target="http://www.storia.unina.it/donne/invisi/" TargetMode="External"/><Relationship Id="rId4" Type="http://schemas.openxmlformats.org/officeDocument/2006/relationships/hyperlink" Target="http://archiviostorico.corriere.it/2003/giugno/30/Chi_dice_donna_dice_Risorgimento_co_0_030630057.shtml" TargetMode="External"/><Relationship Id="rId9" Type="http://schemas.openxmlformats.org/officeDocument/2006/relationships/hyperlink" Target="http://www.edulinks.it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ronologia.leonardo.it/mondo28.htm" TargetMode="External"/><Relationship Id="rId7" Type="http://schemas.openxmlformats.org/officeDocument/2006/relationships/hyperlink" Target="http://www.edulinks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pavonerisorse.it/italia150/default.htm" TargetMode="External"/><Relationship Id="rId5" Type="http://schemas.openxmlformats.org/officeDocument/2006/relationships/hyperlink" Target="http://www.dizionariorosi.it/" TargetMode="External"/><Relationship Id="rId4" Type="http://schemas.openxmlformats.org/officeDocument/2006/relationships/hyperlink" Target="http://cronologia.leonardo.it/storia/a1848c.htm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izionariorosi.it/" TargetMode="External"/><Relationship Id="rId3" Type="http://schemas.openxmlformats.org/officeDocument/2006/relationships/hyperlink" Target="http://www.provincia.torino.it/speciali/2010/itinerari_risorgimentali/aree_tematiche.htm" TargetMode="External"/><Relationship Id="rId7" Type="http://schemas.openxmlformats.org/officeDocument/2006/relationships/hyperlink" Target="http://www.tecnicocavour-vc.com/1_5A/biografia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ibliolab.it/webquest_risorgimento/risorse.htm" TargetMode="External"/><Relationship Id="rId5" Type="http://schemas.openxmlformats.org/officeDocument/2006/relationships/hyperlink" Target="http://cronologia.leonardo.it/mondo28.htm" TargetMode="External"/><Relationship Id="rId10" Type="http://schemas.openxmlformats.org/officeDocument/2006/relationships/hyperlink" Target="http://www.domusmazziniana.it/" TargetMode="External"/><Relationship Id="rId4" Type="http://schemas.openxmlformats.org/officeDocument/2006/relationships/hyperlink" Target="http://it.wikipedia.org/wiki/Storia_dell'Abruzzo" TargetMode="External"/><Relationship Id="rId9" Type="http://schemas.openxmlformats.org/officeDocument/2006/relationships/hyperlink" Target="http://www.pavonerisorse.it/italia150/default.htm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musmazziniana.it/" TargetMode="External"/><Relationship Id="rId3" Type="http://schemas.openxmlformats.org/officeDocument/2006/relationships/hyperlink" Target="http://cronologia.leonardo.it/mondo28.htm" TargetMode="External"/><Relationship Id="rId7" Type="http://schemas.openxmlformats.org/officeDocument/2006/relationships/hyperlink" Target="http://www.pavonerisorse.it/italia150/default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izionariorosi.it/" TargetMode="External"/><Relationship Id="rId5" Type="http://schemas.openxmlformats.org/officeDocument/2006/relationships/hyperlink" Target="http://www.tecnicocavour-vc.com/1_5A/biografia.htm" TargetMode="External"/><Relationship Id="rId10" Type="http://schemas.openxmlformats.org/officeDocument/2006/relationships/hyperlink" Target="http://www.edulinks.it/" TargetMode="External"/><Relationship Id="rId4" Type="http://schemas.openxmlformats.org/officeDocument/2006/relationships/hyperlink" Target="http://www.bibliolab.it/webquest_risorgimento/risorse.htm" TargetMode="External"/><Relationship Id="rId9" Type="http://schemas.openxmlformats.org/officeDocument/2006/relationships/hyperlink" Target="http://www.ufottoleprotto.com/garibaldi_1.htm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ronologia.leonardo.it/mondo28.htm" TargetMode="External"/><Relationship Id="rId7" Type="http://schemas.openxmlformats.org/officeDocument/2006/relationships/hyperlink" Target="http://www.polovalboite.i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dulinks.it/" TargetMode="External"/><Relationship Id="rId5" Type="http://schemas.openxmlformats.org/officeDocument/2006/relationships/hyperlink" Target="http://www.icgattaticocampegine.it/esterni/profbettati/linea1900/1900_45.html" TargetMode="External"/><Relationship Id="rId4" Type="http://schemas.openxmlformats.org/officeDocument/2006/relationships/hyperlink" Target="http://www.dizionariorosi.it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omusmazziniana.it/" TargetMode="External"/><Relationship Id="rId3" Type="http://schemas.openxmlformats.org/officeDocument/2006/relationships/hyperlink" Target="http://cronologia.leonardo.it/mondo28.htm" TargetMode="External"/><Relationship Id="rId7" Type="http://schemas.openxmlformats.org/officeDocument/2006/relationships/hyperlink" Target="http://www.pavonerisorse.it/italia150/default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izionariorosi.it/" TargetMode="External"/><Relationship Id="rId5" Type="http://schemas.openxmlformats.org/officeDocument/2006/relationships/hyperlink" Target="http://www.tecnicocavour-vc.com/1_5A/biografia.htm" TargetMode="External"/><Relationship Id="rId10" Type="http://schemas.openxmlformats.org/officeDocument/2006/relationships/hyperlink" Target="http://www.edulinks.it/" TargetMode="External"/><Relationship Id="rId4" Type="http://schemas.openxmlformats.org/officeDocument/2006/relationships/hyperlink" Target="http://www.bibliolab.it/webquest_risorgimento/risorse.htm" TargetMode="External"/><Relationship Id="rId9" Type="http://schemas.openxmlformats.org/officeDocument/2006/relationships/hyperlink" Target="http://www.ufottoleprotto.com/garibaldi_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076056" y="1772816"/>
            <a:ext cx="32403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err="1" smtClean="0"/>
              <a:t>Webquest</a:t>
            </a:r>
            <a:r>
              <a:rPr lang="it-IT" sz="2800" b="1" dirty="0" smtClean="0"/>
              <a:t> di approfondimento e consolidamento a cura della </a:t>
            </a:r>
          </a:p>
          <a:p>
            <a:r>
              <a:rPr lang="it-IT" sz="2800" b="1" dirty="0" smtClean="0"/>
              <a:t>Classe IIIF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3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Risorgimento delle donne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1484784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Anche le donne diedero il proprio contributo alla causa risorgimentale, documentatevi e scegliete in quale modo realizzare presentare le loro motivazioni e  la loro carta di identità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http://nuke.garibaldini.com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4"/>
              </a:rPr>
              <a:t>http://archiviostorico.corriere.it/2003/giugno/30/Chi_dice_donna_dice_Risorgimento_co_0_030630057.shtml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000" dirty="0" smtClean="0">
                <a:hlinkClick r:id="rId5"/>
              </a:rPr>
              <a:t>http://www.storia.unina.it/donne/invisi/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8"/>
              </a:rPr>
              <a:t>http://www.pavonerisorse.it/italia150/</a:t>
            </a:r>
            <a:r>
              <a:rPr lang="it-IT" sz="2000" dirty="0" err="1" smtClean="0">
                <a:hlinkClick r:id="rId8"/>
              </a:rPr>
              <a:t>default.htm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9"/>
              </a:rPr>
              <a:t>http://www.edulinks.it/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4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Risorgimento nell’arte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1484784"/>
            <a:ext cx="842493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Operate una scelta tra gli artisti che meglio rappresentarono nelle loro opere il Risorgimento, tra quelli che ritenete più significativi e documentare attraverso </a:t>
            </a:r>
          </a:p>
          <a:p>
            <a:r>
              <a:rPr lang="it-IT" sz="2000" dirty="0" smtClean="0"/>
              <a:t>le loro opere il “loro” Risorgimento.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4"/>
              </a:rPr>
              <a:t>http://cronologia.leonardo.it/storia/a1848c.htm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5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http://www.pavonerisorse.it/italia150/</a:t>
            </a:r>
            <a:r>
              <a:rPr lang="it-IT" sz="2000" dirty="0" err="1" smtClean="0">
                <a:hlinkClick r:id="rId6"/>
              </a:rPr>
              <a:t>default.htm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http://www.edulinks.it/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1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6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 luoghi del Risorgimento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1287244"/>
            <a:ext cx="8424936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 Quali furono i luoghi che fecero da sfondo alle vicende risorgimentali? Opera una selezione tra quelli più significativi e realizzate per ognuno una scheda descrittiva.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http://www.provincia.torino.it/speciali/2010/</a:t>
            </a:r>
            <a:r>
              <a:rPr lang="it-IT" sz="2000" dirty="0" err="1" smtClean="0">
                <a:hlinkClick r:id="rId3"/>
              </a:rPr>
              <a:t>itinerari_risorgimentali</a:t>
            </a:r>
            <a:r>
              <a:rPr lang="it-IT" sz="2000" dirty="0" smtClean="0">
                <a:hlinkClick r:id="rId3"/>
              </a:rPr>
              <a:t>/aree_tematiche.htm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smtClean="0">
                <a:hlinkClick r:id="rId4"/>
              </a:rPr>
              <a:t>http://it.wikipedia.org/wiki/Storia_dell'Abruzzo</a:t>
            </a:r>
            <a:r>
              <a:rPr lang="it-IT" sz="2000" smtClean="0"/>
              <a:t> 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5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http://www.bibliolab.it/</a:t>
            </a:r>
            <a:r>
              <a:rPr lang="it-IT" sz="2000" dirty="0" err="1" smtClean="0">
                <a:hlinkClick r:id="rId6"/>
              </a:rPr>
              <a:t>webquest_risorgimento</a:t>
            </a:r>
            <a:r>
              <a:rPr lang="it-IT" sz="2000" dirty="0" smtClean="0">
                <a:hlinkClick r:id="rId6"/>
              </a:rPr>
              <a:t>/</a:t>
            </a:r>
            <a:r>
              <a:rPr lang="it-IT" sz="2000" dirty="0" err="1" smtClean="0">
                <a:hlinkClick r:id="rId6"/>
              </a:rPr>
              <a:t>risorse.htm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http://www.tecnicocavour-vc.com/1_5A/</a:t>
            </a:r>
            <a:r>
              <a:rPr lang="it-IT" sz="2000" dirty="0" err="1" smtClean="0">
                <a:hlinkClick r:id="rId7"/>
              </a:rPr>
              <a:t>biografia.htm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8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9"/>
              </a:rPr>
              <a:t>http://www.pavonerisorse.it/italia150/</a:t>
            </a:r>
            <a:r>
              <a:rPr lang="it-IT" sz="2000" dirty="0" err="1" smtClean="0">
                <a:hlinkClick r:id="rId9"/>
              </a:rPr>
              <a:t>default.htm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10"/>
              </a:rPr>
              <a:t>http://www.domusmazziniana.it/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6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Risorgimento: gli uomini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467544" y="1484784"/>
            <a:ext cx="84249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Operate una scelta tra gli uomini che fecero il Risorgimento, tra quelli che ritenete i più significativi (es. Cavour, Carlo Alberto, Mazzini, Garibaldi) e scegliete in quale modo realizzare la loro carta di identità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4"/>
              </a:rPr>
              <a:t>http://www.bibliolab.it/</a:t>
            </a:r>
            <a:r>
              <a:rPr lang="it-IT" sz="2000" dirty="0" err="1" smtClean="0">
                <a:hlinkClick r:id="rId4"/>
              </a:rPr>
              <a:t>webquest_risorgimento</a:t>
            </a:r>
            <a:r>
              <a:rPr lang="it-IT" sz="2000" dirty="0" smtClean="0">
                <a:hlinkClick r:id="rId4"/>
              </a:rPr>
              <a:t>/</a:t>
            </a:r>
            <a:r>
              <a:rPr lang="it-IT" sz="2000" dirty="0" err="1" smtClean="0">
                <a:hlinkClick r:id="rId4"/>
              </a:rPr>
              <a:t>risorse.htm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5"/>
              </a:rPr>
              <a:t>http://www.tecnicocavour-vc.com/1_5A/</a:t>
            </a:r>
            <a:r>
              <a:rPr lang="it-IT" sz="2000" dirty="0" err="1" smtClean="0">
                <a:hlinkClick r:id="rId5"/>
              </a:rPr>
              <a:t>biografia.htm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http://www.pavonerisorse.it/italia150/</a:t>
            </a:r>
            <a:r>
              <a:rPr lang="it-IT" sz="2000" dirty="0" err="1" smtClean="0">
                <a:hlinkClick r:id="rId7"/>
              </a:rPr>
              <a:t>default.htm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8"/>
              </a:rPr>
              <a:t>http://www.domusmazziniana.it/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9"/>
              </a:rPr>
              <a:t>http://www.ufottoleprotto.com/garibaldi_1.htm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10"/>
              </a:rPr>
              <a:t>http://www.edulinks.it/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La valut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azione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187624" y="836712"/>
            <a:ext cx="68407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Da questo lavoro il gruppo otterrà 3 voti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1. valutazione del vostro prodotto (correttezza, completezza, stile, efficacia comunicativa)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2. valutazione della vostra esposizione (correttezza, completezza, stile, efficacia comunicativa)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3. valutazione del lavoro di gruppo e dei singoli (partecipazione, impegno, rispetto delle consegne, rispetto dei tempi, efficacia del diario di bordo, creatività).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 </a:t>
            </a:r>
            <a:r>
              <a:rPr lang="it-IT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adesso…buon</a:t>
            </a:r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lavoro!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15616" y="764704"/>
            <a:ext cx="759735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5400" b="1" i="1" dirty="0" smtClean="0"/>
              <a:t>Web </a:t>
            </a:r>
            <a:r>
              <a:rPr lang="it-IT" sz="5400" b="1" i="1" dirty="0" err="1" smtClean="0"/>
              <a:t>quest</a:t>
            </a:r>
            <a:r>
              <a:rPr lang="it-IT" sz="5400" b="1" i="1" dirty="0" smtClean="0"/>
              <a:t>:</a:t>
            </a:r>
          </a:p>
          <a:p>
            <a:r>
              <a:rPr lang="it-IT" sz="2800" b="1" i="1" dirty="0" smtClean="0"/>
              <a:t>Modalità di ricerca e di lavoro da condurre in sottogruppi; di norma si avvale di materiali disponibili in rete, ma in questo primo lavoro ci serviremo anche di documenti diversi (riviste, giornali, immagini, fotografie, libri di </a:t>
            </a:r>
            <a:r>
              <a:rPr lang="it-IT" sz="2800" b="1" i="1" dirty="0" err="1" smtClean="0"/>
              <a:t>testo…</a:t>
            </a:r>
            <a:r>
              <a:rPr lang="it-IT" sz="2800" b="1" i="1" dirty="0" smtClean="0"/>
              <a:t>). Obiettivo del lavoro dei sottogruppi è costruire insieme un prodotto completo che illustri </a:t>
            </a:r>
            <a:r>
              <a:rPr lang="it-IT" sz="2800" b="1" i="1" dirty="0" err="1" smtClean="0"/>
              <a:t>…lo</a:t>
            </a:r>
            <a:r>
              <a:rPr lang="it-IT" sz="2800" b="1" i="1" dirty="0" smtClean="0"/>
              <a:t> vedremo alla fine </a:t>
            </a:r>
            <a:r>
              <a:rPr lang="it-IT" sz="2800" b="1" i="1" dirty="0" smtClean="0">
                <a:sym typeface="Wingdings" pitchFamily="2" charset="2"/>
              </a:rPr>
              <a:t>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9552" y="188640"/>
            <a:ext cx="835292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dirty="0" smtClean="0"/>
              <a:t>Per ogni gruppo individuare:  </a:t>
            </a:r>
          </a:p>
          <a:p>
            <a:r>
              <a:rPr lang="it-IT" sz="2400" b="1" i="1" u="sng" dirty="0" smtClean="0"/>
              <a:t>Un documentarista</a:t>
            </a:r>
            <a:r>
              <a:rPr lang="it-IT" sz="2400" b="1" i="1" dirty="0" smtClean="0"/>
              <a:t>: ricerca le informazioni, conserva e riordina i materiali per il gruppo (in formato cartaceo/digitale)</a:t>
            </a:r>
          </a:p>
          <a:p>
            <a:endParaRPr lang="it-IT" sz="2400" b="1" i="1" dirty="0" smtClean="0"/>
          </a:p>
          <a:p>
            <a:r>
              <a:rPr lang="it-IT" sz="2400" b="1" i="1" u="sng" dirty="0" smtClean="0"/>
              <a:t>Un referente interno ed esterno</a:t>
            </a:r>
            <a:r>
              <a:rPr lang="it-IT" sz="2400" b="1" i="1" dirty="0" smtClean="0"/>
              <a:t>: riferisce all’insegnante e ai referenti degli altri gruppi, mantiene i contatti tra i membri del gruppo</a:t>
            </a:r>
          </a:p>
          <a:p>
            <a:endParaRPr lang="it-IT" sz="2400" b="1" i="1" dirty="0" smtClean="0"/>
          </a:p>
          <a:p>
            <a:r>
              <a:rPr lang="it-IT" sz="2400" b="1" i="1" u="sng" dirty="0" smtClean="0"/>
              <a:t>Un segretario</a:t>
            </a:r>
            <a:r>
              <a:rPr lang="it-IT" sz="2400" b="1" i="1" dirty="0" smtClean="0"/>
              <a:t>: compila con l’aiuto degli altri membri il verbale degli incontri, tiene traccia degli appuntamenti del gruppo e degli stati di avanzamento</a:t>
            </a:r>
          </a:p>
          <a:p>
            <a:endParaRPr lang="it-IT" sz="2400" b="1" i="1" dirty="0" smtClean="0"/>
          </a:p>
          <a:p>
            <a:r>
              <a:rPr lang="it-IT" sz="2400" b="1" i="1" u="sng" dirty="0" smtClean="0"/>
              <a:t>Un revisore critico:</a:t>
            </a:r>
            <a:r>
              <a:rPr lang="it-IT" sz="2400" b="1" i="1" dirty="0" smtClean="0"/>
              <a:t> verifica che siano rispettate le scadenze e gli obiettivi di lavoro, controlla che tutti diano un loro contributo</a:t>
            </a:r>
          </a:p>
          <a:p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836712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Modalità di lavoro: 6 gruppi di 4 studenti</a:t>
            </a:r>
            <a:endParaRPr lang="it-IT" sz="28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9592" y="1628800"/>
            <a:ext cx="78488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Tempi: data consegna fine gennaio 2011</a:t>
            </a:r>
          </a:p>
          <a:p>
            <a:endParaRPr lang="it-IT" sz="2800" b="1" i="1" dirty="0" smtClean="0"/>
          </a:p>
          <a:p>
            <a:r>
              <a:rPr lang="it-IT" sz="2800" b="1" i="1" dirty="0" smtClean="0"/>
              <a:t>Al  termine del primo quadrimestre sarà prevista una giornata di socializzazione dei lavori</a:t>
            </a:r>
          </a:p>
          <a:p>
            <a:endParaRPr lang="it-IT" sz="2800" b="1" i="1" dirty="0" smtClean="0"/>
          </a:p>
          <a:p>
            <a:r>
              <a:rPr lang="it-IT" sz="2800" b="1" i="1" dirty="0" smtClean="0"/>
              <a:t>Sono previsti incontri intermedi </a:t>
            </a:r>
            <a:r>
              <a:rPr lang="it-IT" sz="2800" b="1" i="1" dirty="0" err="1" smtClean="0"/>
              <a:t>quindicinali-mensili</a:t>
            </a:r>
            <a:r>
              <a:rPr lang="it-IT" sz="2800" b="1" i="1" dirty="0" smtClean="0"/>
              <a:t> (a seconda delle esigenze) per verificare lo stato l’avanzamento lavori </a:t>
            </a:r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39552" y="908720"/>
            <a:ext cx="8172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Presentazione dei lavori, utilizzare una o più modalità tra:</a:t>
            </a:r>
          </a:p>
          <a:p>
            <a:endParaRPr lang="it-IT" sz="2800" b="1" i="1" dirty="0" smtClean="0"/>
          </a:p>
          <a:p>
            <a:pPr>
              <a:buFontTx/>
              <a:buChar char="-"/>
            </a:pPr>
            <a:r>
              <a:rPr lang="it-IT" sz="2800" b="1" i="1" dirty="0" smtClean="0"/>
              <a:t>Cartaceo (documento stampato con o senza  immagini)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Cartellone/i (con immagini, mappe, schemi etc.)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Presentazione </a:t>
            </a:r>
            <a:r>
              <a:rPr lang="it-IT" sz="2800" b="1" i="1" dirty="0" err="1" smtClean="0"/>
              <a:t>powerpoint</a:t>
            </a:r>
            <a:endParaRPr lang="it-IT" sz="2800" b="1" i="1" dirty="0" smtClean="0"/>
          </a:p>
          <a:p>
            <a:pPr>
              <a:buFontTx/>
              <a:buChar char="-"/>
            </a:pPr>
            <a:r>
              <a:rPr lang="it-IT" sz="2800" b="1" i="1" dirty="0" smtClean="0"/>
              <a:t>Presentazione multimediale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 Modalità mista</a:t>
            </a:r>
          </a:p>
          <a:p>
            <a:pPr>
              <a:buFontTx/>
              <a:buChar char="-"/>
            </a:pPr>
            <a:endParaRPr lang="it-IT" sz="2800" b="1" i="1" dirty="0" smtClean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71600" y="1052736"/>
            <a:ext cx="75608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Modalità di lavoro: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Cooperazione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Collaborazione</a:t>
            </a:r>
          </a:p>
          <a:p>
            <a:pPr>
              <a:buFontTx/>
              <a:buChar char="-"/>
            </a:pPr>
            <a:r>
              <a:rPr lang="it-IT" sz="2800" b="1" i="1" dirty="0" smtClean="0"/>
              <a:t>Individuale</a:t>
            </a:r>
          </a:p>
          <a:p>
            <a:pPr>
              <a:buFontTx/>
              <a:buChar char="-"/>
            </a:pPr>
            <a:endParaRPr lang="it-IT" sz="2800" b="1" i="1" dirty="0" smtClean="0"/>
          </a:p>
          <a:p>
            <a:endParaRPr lang="it-IT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Risorgimento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 temi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403648" y="332656"/>
            <a:ext cx="676875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Primo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Mazzini</a:t>
            </a:r>
          </a:p>
          <a:p>
            <a:r>
              <a:rPr lang="it-IT" sz="2800" b="1" i="1" dirty="0" smtClean="0"/>
              <a:t>Secondo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Camillo</a:t>
            </a:r>
          </a:p>
          <a:p>
            <a:r>
              <a:rPr lang="it-IT" sz="2800" b="1" i="1" dirty="0" smtClean="0"/>
              <a:t>Terzo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Verdi</a:t>
            </a:r>
          </a:p>
          <a:p>
            <a:r>
              <a:rPr lang="it-IT" sz="2800" b="1" i="1" dirty="0" smtClean="0"/>
              <a:t>Quarto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Anita</a:t>
            </a:r>
          </a:p>
          <a:p>
            <a:r>
              <a:rPr lang="it-IT" sz="2800" b="1" i="1" dirty="0" smtClean="0"/>
              <a:t>Quinto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Garibaldi</a:t>
            </a:r>
          </a:p>
          <a:p>
            <a:r>
              <a:rPr lang="it-IT" sz="2800" b="1" i="1" dirty="0" smtClean="0"/>
              <a:t>Sesto gruppo: </a:t>
            </a:r>
            <a:r>
              <a:rPr lang="it-IT" sz="2800" b="1" i="1" dirty="0" err="1" smtClean="0"/>
              <a:t>gruppo</a:t>
            </a:r>
            <a:r>
              <a:rPr lang="it-IT" sz="2800" b="1" i="1" dirty="0" smtClean="0"/>
              <a:t> Goffredo</a:t>
            </a:r>
          </a:p>
          <a:p>
            <a:r>
              <a:rPr lang="it-IT" sz="2800" b="1" i="1" dirty="0" smtClean="0"/>
              <a:t> </a:t>
            </a:r>
          </a:p>
          <a:p>
            <a:r>
              <a:rPr lang="it-IT" sz="2800" b="1" i="1" dirty="0" smtClean="0"/>
              <a:t>Il Risorgimento : la linea del tempo</a:t>
            </a:r>
          </a:p>
          <a:p>
            <a:r>
              <a:rPr lang="it-IT" sz="2800" b="1" i="1" dirty="0" smtClean="0"/>
              <a:t>Il Risorgimento : i luoghi</a:t>
            </a:r>
          </a:p>
          <a:p>
            <a:r>
              <a:rPr lang="it-IT" sz="2800" b="1" i="1" dirty="0" smtClean="0"/>
              <a:t>Il Risorgimento: gli uomini</a:t>
            </a:r>
          </a:p>
          <a:p>
            <a:r>
              <a:rPr lang="it-IT" sz="2800" b="1" i="1" dirty="0" smtClean="0"/>
              <a:t>Il Risorgimento: le donne</a:t>
            </a:r>
          </a:p>
          <a:p>
            <a:r>
              <a:rPr lang="it-IT" sz="2800" b="1" i="1" dirty="0" smtClean="0"/>
              <a:t>Il Risorgimento:  gli artisti (musicisti, pittori)</a:t>
            </a:r>
          </a:p>
          <a:p>
            <a:endParaRPr lang="it-IT" sz="2800" b="1" i="1" dirty="0" smtClean="0"/>
          </a:p>
          <a:p>
            <a:endParaRPr lang="it-IT" sz="2800" b="1" i="1" dirty="0" smtClean="0"/>
          </a:p>
          <a:p>
            <a:endParaRPr lang="it-IT" sz="28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1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La linea del tempo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1484784"/>
            <a:ext cx="842493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Operate una scelta tra gli avvenimenti che ritenete più significativi tra quelli costituirono le tappe dell’unificazione italiana. Realizzate per ognuno una breve scheda informativa (con immagine, data, evento) e collocatela in prospettiva cronologica su un supporto di vostra scelta (cartaceo o digitale).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4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5"/>
              </a:rPr>
              <a:t>http://www.icgattaticocampegine.it/esterni/</a:t>
            </a:r>
            <a:r>
              <a:rPr lang="it-IT" sz="2000" dirty="0" err="1" smtClean="0">
                <a:hlinkClick r:id="rId5"/>
              </a:rPr>
              <a:t>profbettati</a:t>
            </a:r>
            <a:r>
              <a:rPr lang="it-IT" sz="2000" dirty="0" smtClean="0">
                <a:hlinkClick r:id="rId5"/>
              </a:rPr>
              <a:t>/linea1900/1900_45.html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http://www.edulinks.it/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http://www.polovalboite.it/</a:t>
            </a:r>
            <a:r>
              <a:rPr lang="it-IT" sz="2000" dirty="0" smtClean="0"/>
              <a:t> (</a:t>
            </a:r>
            <a:r>
              <a:rPr lang="it-IT" sz="2000" smtClean="0"/>
              <a:t>risorse didattiche)</a:t>
            </a: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iziana\Desktop\20060809190128!Caspar_David_Friedrich_032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0"/>
            <a:ext cx="4932040" cy="6857999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55576" y="4725144"/>
            <a:ext cx="8064896" cy="18002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it-IT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Gruppo 2 – </a:t>
            </a:r>
            <a:r>
              <a:rPr lang="it-IT" sz="54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 risorse</a:t>
            </a:r>
            <a:endParaRPr lang="it-IT" sz="5400" b="1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467544" y="0"/>
            <a:ext cx="8064896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5400" b="1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Il Risorgimento: gli uomini</a:t>
            </a:r>
            <a:endParaRPr kumimoji="0" lang="it-IT" sz="5400" b="1" i="0" u="none" strike="noStrike" kern="1200" cap="none" spc="0" normalizeH="0" baseline="0" noProof="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1484784"/>
            <a:ext cx="842493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Operate una scelta tra gli uomini che fecero il Risorgimento, tra quelli che ritenete i più significativi (es. Cavour, Carlo Alberto, Mazzini, Garibaldi) e scegliete in quale modo realizzare la loro carta di identità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Libri, fotocopie, enciclopedie, riviste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Link: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3"/>
              </a:rPr>
              <a:t>http://cronologia.leonardo.it/mondo28.htm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4"/>
              </a:rPr>
              <a:t>http://www.bibliolab.it/</a:t>
            </a:r>
            <a:r>
              <a:rPr lang="it-IT" sz="2000" dirty="0" err="1" smtClean="0">
                <a:hlinkClick r:id="rId4"/>
              </a:rPr>
              <a:t>webquest_risorgimento</a:t>
            </a:r>
            <a:r>
              <a:rPr lang="it-IT" sz="2000" dirty="0" smtClean="0">
                <a:hlinkClick r:id="rId4"/>
              </a:rPr>
              <a:t>/</a:t>
            </a:r>
            <a:r>
              <a:rPr lang="it-IT" sz="2000" dirty="0" err="1" smtClean="0">
                <a:hlinkClick r:id="rId4"/>
              </a:rPr>
              <a:t>risorse.htm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5"/>
              </a:rPr>
              <a:t>http://www.tecnicocavour-vc.com/1_5A/</a:t>
            </a:r>
            <a:r>
              <a:rPr lang="it-IT" sz="2000" dirty="0" err="1" smtClean="0">
                <a:hlinkClick r:id="rId5"/>
              </a:rPr>
              <a:t>biografia.htm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6"/>
              </a:rPr>
              <a:t>http://www.dizionariorosi.it/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7"/>
              </a:rPr>
              <a:t>http://www.pavonerisorse.it/italia150/</a:t>
            </a:r>
            <a:r>
              <a:rPr lang="it-IT" sz="2000" dirty="0" err="1" smtClean="0">
                <a:hlinkClick r:id="rId7"/>
              </a:rPr>
              <a:t>default.htm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8"/>
              </a:rPr>
              <a:t>http://www.domusmazziniana.it/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9"/>
              </a:rPr>
              <a:t>http://www.ufottoleprotto.com/garibaldi_1.htm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it-IT" sz="2000" dirty="0" smtClean="0">
                <a:hlinkClick r:id="rId10"/>
              </a:rPr>
              <a:t>http://www.edulinks.it/</a:t>
            </a:r>
            <a:r>
              <a:rPr lang="it-IT" sz="2000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842</Words>
  <Application>Microsoft Office PowerPoint</Application>
  <PresentationFormat>Presentazione su schermo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Tema di Office</vt:lpstr>
      <vt:lpstr>Risorgimento Risorgimenti</vt:lpstr>
      <vt:lpstr>Risorgimento Risorgimenti</vt:lpstr>
      <vt:lpstr>Risorgimento Risorgimenti</vt:lpstr>
      <vt:lpstr>Risorgimento Risorgimenti</vt:lpstr>
      <vt:lpstr>Risorgimento Risorgimenti</vt:lpstr>
      <vt:lpstr>Risorgimento Risorgimenti</vt:lpstr>
      <vt:lpstr>Risorgimento – I temi</vt:lpstr>
      <vt:lpstr>Gruppo 1 – Le risorse</vt:lpstr>
      <vt:lpstr>Gruppo 2 – Le risorse</vt:lpstr>
      <vt:lpstr>Gruppo 3 – Le risorse</vt:lpstr>
      <vt:lpstr>Gruppo 4 – Le risorse</vt:lpstr>
      <vt:lpstr>Gruppo 6 – Le risorse</vt:lpstr>
      <vt:lpstr>Gruppo 6 – Le risorse</vt:lpstr>
      <vt:lpstr>La valutazione</vt:lpstr>
      <vt:lpstr>E adesso…buon lavoro!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Risorgimento Risorgimenti</dc:title>
  <dc:creator>Tiziana</dc:creator>
  <cp:lastModifiedBy>Tecnica</cp:lastModifiedBy>
  <cp:revision>23</cp:revision>
  <dcterms:created xsi:type="dcterms:W3CDTF">2010-10-11T12:43:50Z</dcterms:created>
  <dcterms:modified xsi:type="dcterms:W3CDTF">2012-04-03T10:34:51Z</dcterms:modified>
</cp:coreProperties>
</file>